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4"/>
  </p:notesMasterIdLst>
  <p:sldIdLst>
    <p:sldId id="289" r:id="rId2"/>
    <p:sldId id="256" r:id="rId3"/>
    <p:sldId id="258" r:id="rId4"/>
    <p:sldId id="259" r:id="rId5"/>
    <p:sldId id="260" r:id="rId6"/>
    <p:sldId id="263" r:id="rId7"/>
    <p:sldId id="267" r:id="rId8"/>
    <p:sldId id="268" r:id="rId9"/>
    <p:sldId id="264" r:id="rId10"/>
    <p:sldId id="269" r:id="rId11"/>
    <p:sldId id="270" r:id="rId12"/>
    <p:sldId id="271" r:id="rId13"/>
    <p:sldId id="272" r:id="rId14"/>
    <p:sldId id="265" r:id="rId15"/>
    <p:sldId id="273" r:id="rId16"/>
    <p:sldId id="291" r:id="rId17"/>
    <p:sldId id="29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8" r:id="rId31"/>
    <p:sldId id="287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480" y="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E1FDF-3512-3D4F-8E01-F18CD2E17EFD}" type="datetimeFigureOut">
              <a:rPr lang="en-US" smtClean="0"/>
              <a:t>12/2/14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2C215-DC87-3041-89AE-BE861EA76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129C36D6-166D-2248-9907-A36967532218}" type="slidenum">
              <a:rPr lang="en-US" sz="1200"/>
              <a:pPr eaLnBrk="1" hangingPunct="1"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215-DC87-3041-89AE-BE861EA76E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60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283890E1-E5B6-014D-9840-6701E5BB120F}" type="slidenum">
              <a:rPr lang="en-US" sz="1200"/>
              <a:pPr eaLnBrk="1" hangingPunct="1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43221CAA-2ABF-9345-9485-18DC636CFB9F}" type="slidenum">
              <a:rPr lang="en-US" sz="1200"/>
              <a:pPr eaLnBrk="1" hangingPunct="1"/>
              <a:t>28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December 2, 2014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December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10.png"/><Relationship Id="rId6" Type="http://schemas.openxmlformats.org/officeDocument/2006/relationships/image" Target="../media/image36.jpe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14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jpe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4" Type="http://schemas.openxmlformats.org/officeDocument/2006/relationships/image" Target="../media/image66.emf"/><Relationship Id="rId5" Type="http://schemas.openxmlformats.org/officeDocument/2006/relationships/image" Target="../media/image67.emf"/><Relationship Id="rId6" Type="http://schemas.openxmlformats.org/officeDocument/2006/relationships/image" Target="../media/image68.emf"/><Relationship Id="rId7" Type="http://schemas.openxmlformats.org/officeDocument/2006/relationships/image" Target="../media/image69.emf"/><Relationship Id="rId8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image" Target="../media/image24.emf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資源有哪幾種？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自然資源／天然資源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人力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資本資源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589773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459290" y="1026628"/>
            <a:ext cx="7024744" cy="661436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51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資本資源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Capital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1500" y="1904552"/>
            <a:ext cx="7835900" cy="4127948"/>
          </a:xfrm>
        </p:spPr>
        <p:txBody>
          <a:bodyPr>
            <a:normAutofit/>
          </a:bodyPr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物品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機器</a:t>
            </a:r>
            <a:r>
              <a:rPr lang="zh-TW" altLang="ja-JP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、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工具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和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建築物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機器：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吊車和挖土機</a:t>
            </a:r>
            <a:endParaRPr lang="en-US" altLang="zh-TW" dirty="0" smtClean="0">
              <a:solidFill>
                <a:schemeClr val="tx1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  <a:defRPr/>
            </a:pPr>
            <a:r>
              <a:rPr lang="en-US" altLang="zh-TW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工具：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鐵鎚</a:t>
            </a:r>
            <a:r>
              <a:rPr lang="zh-TW" altLang="zh-TW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、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</a:rPr>
              <a:t>捲尺和電鑽</a:t>
            </a:r>
            <a:endParaRPr lang="en-US" altLang="zh-TW" dirty="0" smtClean="0">
              <a:solidFill>
                <a:schemeClr val="tx1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 eaLnBrk="1" hangingPunct="1">
              <a:buNone/>
              <a:defRPr/>
            </a:pPr>
            <a:r>
              <a:rPr lang="en-US" altLang="zh-TW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dirty="0" smtClean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建築物：辦公室</a:t>
            </a:r>
            <a:endParaRPr lang="en-US" altLang="ja-JP" dirty="0">
              <a:solidFill>
                <a:schemeClr val="tx1"/>
              </a:solidFill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marL="68580" indent="0" eaLnBrk="1" hangingPunct="1">
              <a:buNone/>
              <a:defRPr/>
            </a:pPr>
            <a:endParaRPr lang="en-US" altLang="ja-JP" sz="3600" dirty="0" smtClean="0"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dirty="0"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  <a:p>
            <a:pPr marL="0" indent="0">
              <a:buNone/>
              <a:defRPr/>
            </a:pPr>
            <a:endParaRPr lang="en-US" dirty="0"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951" y="5219700"/>
            <a:ext cx="1374366" cy="1120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5219700"/>
            <a:ext cx="1231900" cy="812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9700" y="5219700"/>
            <a:ext cx="1117600" cy="81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5418" y="1026628"/>
            <a:ext cx="914400" cy="1009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2634" y="5219700"/>
            <a:ext cx="1985561" cy="1090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6851" y="3067050"/>
            <a:ext cx="1772967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243" y="4241799"/>
            <a:ext cx="2729507" cy="216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61" y="4241799"/>
            <a:ext cx="2690019" cy="233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098602" y="4241797"/>
            <a:ext cx="2839641" cy="233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3098602" y="1638299"/>
            <a:ext cx="278308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r="11888"/>
          <a:stretch>
            <a:fillRect/>
          </a:stretch>
        </p:blipFill>
        <p:spPr bwMode="auto">
          <a:xfrm>
            <a:off x="462161" y="1638299"/>
            <a:ext cx="2636441" cy="260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6" r="12938"/>
          <a:stretch>
            <a:fillRect/>
          </a:stretch>
        </p:blipFill>
        <p:spPr bwMode="auto">
          <a:xfrm>
            <a:off x="5938243" y="1638299"/>
            <a:ext cx="2783085" cy="24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Grp="1" noChangeArrowheads="1"/>
          </p:cNvSpPr>
          <p:nvPr>
            <p:ph type="title"/>
          </p:nvPr>
        </p:nvSpPr>
        <p:spPr>
          <a:xfrm>
            <a:off x="630965" y="303764"/>
            <a:ext cx="7024744" cy="1143000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</a:rPr>
              <a:t>資本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</a:rPr>
              <a:t>資源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capital resource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10153" y="3807547"/>
            <a:ext cx="166092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圖書館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33172" y="5977263"/>
            <a:ext cx="1131328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工具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35759" y="6131847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資金（錢）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10153" y="6131847"/>
            <a:ext cx="112871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桌椅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91859" y="3763328"/>
            <a:ext cx="1063850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車</a:t>
            </a:r>
            <a:r>
              <a:rPr lang="zh-TW" altLang="en-US" sz="2400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75484" y="3807547"/>
            <a:ext cx="128587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95231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3226001" y="4051300"/>
            <a:ext cx="2768203" cy="244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3205757" y="1542256"/>
            <a:ext cx="2839641" cy="250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473274" y="4051300"/>
            <a:ext cx="2714625" cy="244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473274" y="1542256"/>
            <a:ext cx="2714625" cy="250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6045399" y="4051299"/>
            <a:ext cx="2679502" cy="244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340"/>
          <a:stretch>
            <a:fillRect/>
          </a:stretch>
        </p:blipFill>
        <p:spPr bwMode="auto">
          <a:xfrm>
            <a:off x="6062662" y="1545629"/>
            <a:ext cx="2662240" cy="250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Rectangle 7"/>
          <p:cNvSpPr>
            <a:spLocks noGrp="1" noChangeArrowheads="1"/>
          </p:cNvSpPr>
          <p:nvPr>
            <p:ph type="title"/>
          </p:nvPr>
        </p:nvSpPr>
        <p:spPr>
          <a:xfrm>
            <a:off x="553840" y="240263"/>
            <a:ext cx="803136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ja-JP" altLang="en-US" sz="32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</a:t>
            </a: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下哪兩</a:t>
            </a:r>
            <a:r>
              <a:rPr lang="zh-TW" altLang="en-US" sz="32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項</a:t>
            </a:r>
            <a:r>
              <a:rPr lang="ja-JP" altLang="en-US" sz="32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是資本資源？</a:t>
            </a:r>
            <a:endParaRPr lang="en-US" sz="32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0729" name="Oval 9"/>
          <p:cNvSpPr>
            <a:spLocks/>
          </p:cNvSpPr>
          <p:nvPr/>
        </p:nvSpPr>
        <p:spPr bwMode="auto">
          <a:xfrm>
            <a:off x="3294459" y="1542256"/>
            <a:ext cx="2560241" cy="247650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730" name="Oval 10"/>
          <p:cNvSpPr>
            <a:spLocks/>
          </p:cNvSpPr>
          <p:nvPr/>
        </p:nvSpPr>
        <p:spPr bwMode="auto">
          <a:xfrm>
            <a:off x="473275" y="4051299"/>
            <a:ext cx="2625526" cy="2372867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48967" y="3374081"/>
            <a:ext cx="106243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29063" y="3332609"/>
            <a:ext cx="112553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8938" y="3584504"/>
            <a:ext cx="155376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消防員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35844" y="6128790"/>
            <a:ext cx="156765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挖土機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30663" y="6064776"/>
            <a:ext cx="112553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湖泊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85360" y="6042571"/>
            <a:ext cx="160734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麵包師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61101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nimBg="1"/>
      <p:bldP spid="3073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7" y="2001121"/>
            <a:ext cx="1681163" cy="140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1043490" y="781998"/>
            <a:ext cx="7024744" cy="1143000"/>
          </a:xfrm>
        </p:spPr>
        <p:txBody>
          <a:bodyPr>
            <a:normAutofit fontScale="90000"/>
          </a:bodyPr>
          <a:lstStyle/>
          <a:p>
            <a:pPr marL="286856" algn="ctr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愛護我</a:t>
            </a:r>
            <a:r>
              <a:rPr lang="ja-JP" altLang="en-US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們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的資源</a:t>
            </a:r>
            <a: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Care for Our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7219" y="2616200"/>
            <a:ext cx="7679531" cy="38123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dirty="0">
              <a:solidFill>
                <a:srgbClr val="FFFF00"/>
              </a:solidFill>
              <a:latin typeface="DFPBiaoKaiW5-PoIn1" charset="0"/>
              <a:ea typeface="Heiti TC Light" charset="0"/>
              <a:cs typeface="DFPBiaoKaiW5-PoIn1" charset="0"/>
              <a:sym typeface="DFPBiaoKaiW5-ZhuIn" charset="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rgbClr val="FFFF00"/>
              </a:solidFill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r>
              <a:rPr lang="en-US" altLang="zh-TW" sz="2800" dirty="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 </a:t>
            </a:r>
            <a:r>
              <a:rPr lang="zh-TW" altLang="en-US" sz="2800" dirty="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為</a:t>
            </a:r>
            <a:r>
              <a:rPr lang="zh-TW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什麼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我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們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要愛護</a:t>
            </a:r>
            <a:r>
              <a:rPr lang="zh-TW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</a:t>
            </a:r>
            <a:endParaRPr lang="en-US" altLang="ja-JP" sz="2800" dirty="0" smtClean="0">
              <a:solidFill>
                <a:schemeClr val="tx2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16127" lvl="1">
              <a:buBlip>
                <a:blip r:embed="rId3"/>
              </a:buBlip>
            </a:pP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資源是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有限的</a:t>
            </a:r>
            <a:endParaRPr lang="en-US" altLang="ja-JP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341807" lvl="1" indent="0">
              <a:buNone/>
            </a:pPr>
            <a:r>
              <a:rPr lang="ja-JP" altLang="en-US" sz="1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</a:t>
            </a:r>
            <a:r>
              <a:rPr lang="ja-JP" altLang="en-US" sz="1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資源都用完了，很多在地球上的生物都會滅亡</a:t>
            </a:r>
            <a:endParaRPr lang="en-US" altLang="ja-JP" sz="1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r>
              <a:rPr lang="en-US" altLang="ja-JP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 smtClean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印第安人只會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用自己需要的東</a:t>
            </a:r>
            <a:r>
              <a:rPr lang="ja-JP" altLang="en-US" sz="2800" dirty="0">
                <a:solidFill>
                  <a:schemeClr val="tx2"/>
                </a:solidFill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ja-JP" altLang="en-US" sz="2800" dirty="0">
                <a:solidFill>
                  <a:schemeClr val="tx2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來保護自然資源</a:t>
            </a:r>
            <a:endParaRPr lang="en-US" altLang="ja-JP" sz="2800" dirty="0">
              <a:solidFill>
                <a:schemeClr val="tx2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Blip>
                <a:blip r:embed="rId3"/>
              </a:buBlip>
            </a:pPr>
            <a:endParaRPr lang="en-US" dirty="0">
              <a:solidFill>
                <a:srgbClr val="FFFF00"/>
              </a:solidFill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06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065" y="901700"/>
            <a:ext cx="7024744" cy="735564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如何保護我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們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的環境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828800"/>
            <a:ext cx="1504950" cy="14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00" y="1828800"/>
            <a:ext cx="1350151" cy="1320800"/>
          </a:xfrm>
          <a:prstGeom prst="rect">
            <a:avLst/>
          </a:prstGeom>
        </p:spPr>
      </p:pic>
      <p:pic>
        <p:nvPicPr>
          <p:cNvPr id="8" name="Picture 7" descr="th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75" y="3854450"/>
            <a:ext cx="2000250" cy="1771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65" y="4173498"/>
            <a:ext cx="2109669" cy="1701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9895" y="2762689"/>
            <a:ext cx="2167466" cy="1625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5240" y="320615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不要浪費自然資源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5240" y="587529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不要過分使用土地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7470" y="45085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多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種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新樹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9818" y="32946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回收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9570" y="58107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制定法律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930035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32235" y="500063"/>
            <a:ext cx="7679531" cy="1062037"/>
          </a:xfrm>
        </p:spPr>
        <p:txBody>
          <a:bodyPr>
            <a:normAutofit/>
          </a:bodyPr>
          <a:lstStyle/>
          <a:p>
            <a:pPr marL="286856">
              <a:defRPr/>
            </a:pPr>
            <a:r>
              <a:rPr lang="en-US" dirty="0" smtClean="0"/>
              <a:t>Cesar Chavez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0796" y="1660922"/>
            <a:ext cx="7911703" cy="284757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  <a:defRPr/>
            </a:pPr>
            <a:endParaRPr lang="en-US" altLang="ja-JP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lnSpc>
                <a:spcPct val="17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保護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16127" lvl="1">
              <a:lnSpc>
                <a:spcPct val="170000"/>
              </a:lnSpc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他成立了美國工人工會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endParaRPr lang="en-US" altLang="ja-JP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312528" lvl="1" indent="0">
              <a:lnSpc>
                <a:spcPct val="170000"/>
              </a:lnSpc>
              <a:buNone/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worker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’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s union)</a:t>
            </a:r>
          </a:p>
          <a:p>
            <a:pPr marL="616127" lvl="1">
              <a:lnSpc>
                <a:spcPct val="170000"/>
              </a:lnSpc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他幫了美國工人得到該有的權利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16127" lvl="1">
              <a:buNone/>
              <a:defRPr/>
            </a:pPr>
            <a:endParaRPr lang="en-US" dirty="0">
              <a:latin typeface="DFPBiaoKaiW5-ZhuIn" charset="0"/>
              <a:ea typeface="ＭＳ Ｐゴシック" charset="0"/>
              <a:cs typeface="DFPBiaoKaiW5-ZhuIn" charset="0"/>
              <a:sym typeface="DFPBiaoKaiW5-ZhuIn" charset="0"/>
            </a:endParaRPr>
          </a:p>
          <a:p>
            <a:pPr marL="616127" lvl="1">
              <a:buNone/>
              <a:defRPr/>
            </a:pPr>
            <a:endParaRPr lang="en-US" dirty="0">
              <a:latin typeface="DFPBiaoKaiW5-ZhuIn" charset="0"/>
              <a:ea typeface="ＭＳ Ｐゴシック" charset="0"/>
              <a:cs typeface="DFPBiaoKaiW5-ZhuIn" charset="0"/>
              <a:sym typeface="DFPBiaoKaiW5-ZhuIn" charset="0"/>
            </a:endParaRPr>
          </a:p>
        </p:txBody>
      </p:sp>
      <p:pic>
        <p:nvPicPr>
          <p:cNvPr id="3584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729" y="4648199"/>
            <a:ext cx="1959372" cy="180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97" y="4508500"/>
            <a:ext cx="1964532" cy="194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81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工人、農人和維權人士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用非暴力的方式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農人爭取權利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altLang="zh-TW" dirty="0">
                <a:latin typeface="DFPBiaoKaiW5-ZhuIn"/>
                <a:ea typeface="DFPBiaoKaiW5-ZhuIn"/>
                <a:cs typeface="DFPBiaoKaiW5-ZhuIn"/>
              </a:rPr>
              <a:t>Cesar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共創工人工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花了五年用</a:t>
            </a:r>
            <a:r>
              <a:rPr lang="zh-CHT" altLang="en-US" dirty="0" smtClean="0">
                <a:latin typeface="DFPBiaoKaiW5-ZhuIn"/>
                <a:ea typeface="DFPBiaoKaiW5-ZhuIn"/>
                <a:cs typeface="DFPBiaoKaiW5-ZhuIn"/>
              </a:rPr>
              <a:t>聯合抵制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的方法拒買葡萄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在西班牙社區具有相當的影響力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很多的街名，公園和學校以他的名字命名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  <a:p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1042988" y="1027113"/>
            <a:ext cx="7024687" cy="636587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en-US" dirty="0" smtClean="0"/>
              <a:t>Cesar Chavez  </a:t>
            </a:r>
            <a:r>
              <a:rPr lang="en-US" sz="1600" dirty="0" smtClean="0">
                <a:solidFill>
                  <a:srgbClr val="FF0000"/>
                </a:solidFill>
              </a:rPr>
              <a:t>(teacher’s note)</a:t>
            </a:r>
          </a:p>
        </p:txBody>
      </p:sp>
    </p:spTree>
    <p:extLst>
      <p:ext uri="{BB962C8B-B14F-4D97-AF65-F5344CB8AC3E}">
        <p14:creationId xmlns:p14="http://schemas.microsoft.com/office/powerpoint/2010/main" val="1362162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090" y="749300"/>
            <a:ext cx="7024744" cy="786364"/>
          </a:xfrm>
        </p:spPr>
        <p:txBody>
          <a:bodyPr>
            <a:normAutofit/>
          </a:bodyPr>
          <a:lstStyle/>
          <a:p>
            <a:r>
              <a:rPr lang="en-US" dirty="0" smtClean="0"/>
              <a:t>Dolores Huerta </a:t>
            </a:r>
            <a:r>
              <a:rPr lang="en-US" sz="1600" dirty="0" smtClean="0">
                <a:solidFill>
                  <a:srgbClr val="FF0000"/>
                </a:solidFill>
              </a:rPr>
              <a:t>teacher’s note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69716" r="-69716"/>
          <a:stretch>
            <a:fillRect/>
          </a:stretch>
        </p:blipFill>
        <p:spPr>
          <a:xfrm>
            <a:off x="6007100" y="749301"/>
            <a:ext cx="4201309" cy="2057400"/>
          </a:xfrm>
        </p:spPr>
      </p:pic>
      <p:sp>
        <p:nvSpPr>
          <p:cNvPr id="8" name="TextBox 7"/>
          <p:cNvSpPr txBox="1"/>
          <p:nvPr/>
        </p:nvSpPr>
        <p:spPr>
          <a:xfrm>
            <a:off x="564624" y="1663700"/>
            <a:ext cx="72242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對農人福利的提倡者</a:t>
            </a:r>
            <a:endParaRPr lang="en-US" altLang="zh-TW" sz="2400" dirty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Cesar Chaves 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共創工人工會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通過用西班亞語考駕照的草案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通過增加對兒童家庭扶助法案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曾經因參加農人罷工遊行而被逮捕了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22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次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曾經因在舊金山參加遊行而被警察嚴重打傷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參與爭取女權的活動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榮獲許多總統頒發的獎項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Bill Clinton, Barack Obama</a:t>
            </a: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被表彰為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100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個最有影響力的女人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83771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18265" y="850900"/>
            <a:ext cx="7024744" cy="633964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賺錢，預算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2600" y="1828800"/>
            <a:ext cx="8178800" cy="46609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zh-TW" altLang="en-US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能夠存起來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花去的錢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Saving: save your earnings, money, for future use)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Earning: receive money for work provided)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花錢和存錢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的計劃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Budget: a plan for earning, spending, and saving money)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47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990" y="488708"/>
            <a:ext cx="702474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儲蓄／存錢</a:t>
            </a: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7890" name="TextBox 3"/>
          <p:cNvSpPr txBox="1">
            <a:spLocks noChangeArrowheads="1"/>
          </p:cNvSpPr>
          <p:nvPr/>
        </p:nvSpPr>
        <p:spPr bwMode="auto">
          <a:xfrm>
            <a:off x="736600" y="2906673"/>
            <a:ext cx="7746603" cy="129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ja-JP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把賺的錢存起來，以</a:t>
            </a:r>
            <a:r>
              <a:rPr lang="zh-TW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便以後使</a:t>
            </a:r>
            <a:r>
              <a:rPr lang="ja-JP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用</a:t>
            </a:r>
            <a:r>
              <a:rPr lang="en-US" altLang="ja-JP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(Saving: save your earnings, money, for future use)</a:t>
            </a:r>
          </a:p>
          <a:p>
            <a:pPr eaLnBrk="1" hangingPunct="1"/>
            <a:endParaRPr lang="en-US" dirty="0">
              <a:solidFill>
                <a:schemeClr val="tx1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789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66" y="3679031"/>
            <a:ext cx="2678906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7" y="4071143"/>
            <a:ext cx="2630910" cy="246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54242" y="1684913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TW" dirty="0" smtClean="0">
              <a:solidFill>
                <a:srgbClr val="0000FF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</a:rPr>
              <a:t>能夠存起來</a:t>
            </a:r>
            <a:r>
              <a:rPr lang="zh-TW" altLang="en-US" sz="3600" dirty="0" smtClean="0">
                <a:solidFill>
                  <a:srgbClr val="0000FF"/>
                </a:solidFill>
                <a:latin typeface="DFPBiaoKaiW5-PoIn1"/>
                <a:ea typeface="DFPBiaoKaiW5-PoIn1"/>
                <a:cs typeface="DFPBiaoKaiW5-PoIn1"/>
              </a:rPr>
              <a:t>不</a:t>
            </a:r>
            <a:r>
              <a:rPr lang="zh-TW" altLang="en-US" sz="3600" dirty="0" smtClean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</a:rPr>
              <a:t>花去的錢</a:t>
            </a:r>
            <a:endParaRPr lang="en-US" sz="3600" dirty="0">
              <a:solidFill>
                <a:srgbClr val="0000FF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60690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29190" y="826536"/>
            <a:ext cx="7024744" cy="672064"/>
          </a:xfrm>
        </p:spPr>
        <p:txBody>
          <a:bodyPr>
            <a:normAutofit fontScale="90000"/>
          </a:bodyPr>
          <a:lstStyle/>
          <a:p>
            <a:r>
              <a:rPr lang="ja-JP" altLang="en-US" sz="4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自然資源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dirty="0">
                <a:latin typeface="Helvetica Neue Light" charset="0"/>
                <a:ea typeface="Heiti TC Light" charset="0"/>
                <a:cs typeface="Heiti TC Light" charset="0"/>
              </a:rPr>
              <a:t>Natural Resources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29190" y="1752152"/>
            <a:ext cx="7249610" cy="3508977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可用的天然物質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不是人可以製造的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如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樹木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土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金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礦物質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(lumber/tree, water, soil, gold, minerals)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890" y="803320"/>
            <a:ext cx="7024744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en-US" altLang="ja-JP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/>
            </a:r>
            <a:br>
              <a:rPr lang="en-US" altLang="ja-JP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</a:b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8914" name="TextBox 3"/>
          <p:cNvSpPr txBox="1">
            <a:spLocks noChangeArrowheads="1"/>
          </p:cNvSpPr>
          <p:nvPr/>
        </p:nvSpPr>
        <p:spPr bwMode="auto">
          <a:xfrm>
            <a:off x="660797" y="2080022"/>
            <a:ext cx="7983141" cy="5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Earning: receive money for work provided)</a:t>
            </a:r>
          </a:p>
        </p:txBody>
      </p:sp>
      <p:pic>
        <p:nvPicPr>
          <p:cNvPr id="3891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079" y="2997199"/>
            <a:ext cx="2638822" cy="253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4478" y="137482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39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890" y="684764"/>
            <a:ext cx="7024744" cy="1143000"/>
          </a:xfrm>
        </p:spPr>
        <p:txBody>
          <a:bodyPr/>
          <a:lstStyle/>
          <a:p>
            <a:pPr>
              <a:defRPr/>
            </a:pPr>
            <a:r>
              <a:rPr lang="ja-JP" altLang="en-US" sz="5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500062" y="2802886"/>
            <a:ext cx="7929563" cy="92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r>
              <a:rPr lang="ja-JP" altLang="en-US" sz="2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2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花錢和存錢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的計劃</a:t>
            </a: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Budget: a plan for earning, spending, and saving money)</a:t>
            </a:r>
            <a:endParaRPr lang="en-US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pic>
        <p:nvPicPr>
          <p:cNvPr id="39939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" y="4455914"/>
            <a:ext cx="2250281" cy="19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381" y="4455914"/>
            <a:ext cx="2524919" cy="19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694" y="4462611"/>
            <a:ext cx="2437805" cy="19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062" y="2026334"/>
            <a:ext cx="6417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一個怎麼用錢的計劃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69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2323652"/>
            <a:ext cx="8102600" cy="41787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一個怎麼用錢的計劃的是？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zh-TW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endParaRPr lang="en-US" altLang="ja-JP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能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夠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存起來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花去的錢的是？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en-US" altLang="ja-JP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endParaRPr lang="en-US" altLang="ja-JP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endParaRPr lang="en-US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71500" y="1099402"/>
            <a:ext cx="6647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回答以下的問題</a:t>
            </a: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64691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592535" y="977900"/>
            <a:ext cx="7024744" cy="710164"/>
          </a:xfrm>
        </p:spPr>
        <p:txBody>
          <a:bodyPr>
            <a:no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選擇</a:t>
            </a:r>
            <a:r>
              <a:rPr lang="en-US" altLang="ja-JP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與</a:t>
            </a:r>
            <a:r>
              <a:rPr lang="en-US" altLang="ja-JP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預測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1" y="2044700"/>
            <a:ext cx="8191500" cy="4267200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選擇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從兩件或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更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多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事情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當中做決定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(choice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: select from two or three things to decide what you should do)</a:t>
            </a:r>
          </a:p>
          <a:p>
            <a:pPr>
              <a:buBlip>
                <a:blip r:embed="rId2"/>
              </a:buBlip>
            </a:pPr>
            <a:r>
              <a:rPr lang="en-US" altLang="ja-JP" sz="2800" dirty="0" smtClean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 smtClean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比如</a:t>
            </a:r>
            <a:r>
              <a:rPr lang="ja-JP" altLang="en-US" sz="2800" dirty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：你應該把錢都拿去買糖還是存起來？</a:t>
            </a:r>
            <a:endParaRPr lang="en-US" altLang="ja-JP" sz="2800" dirty="0">
              <a:solidFill>
                <a:schemeClr val="bg2">
                  <a:lumMod val="50000"/>
                </a:schemeClr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預測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用你已經知道的來猜可能會發生什麼事情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(predict: use what you know to guess what will happen)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04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542065" y="1010168"/>
            <a:ext cx="7024744" cy="773664"/>
          </a:xfrm>
        </p:spPr>
        <p:txBody>
          <a:bodyPr>
            <a:no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42065" y="2323652"/>
            <a:ext cx="7979635" cy="4026348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生活上必須要有的東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endParaRPr lang="en-US" altLang="ja-JP" sz="3600" dirty="0"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例如：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食物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家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衣服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和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交通工具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(food, water, home/shelter, clothes, transportation)</a:t>
            </a:r>
          </a:p>
          <a:p>
            <a:pPr eaLnBrk="1" hangingPunct="1">
              <a:buFontTx/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eaLnBrk="1" hangingPunct="1">
              <a:buFontTx/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49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8" r="9039"/>
          <a:stretch>
            <a:fillRect/>
          </a:stretch>
        </p:blipFill>
        <p:spPr bwMode="auto">
          <a:xfrm>
            <a:off x="3152180" y="4216400"/>
            <a:ext cx="2839641" cy="229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152180" y="1612900"/>
            <a:ext cx="2839641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91728" y="4102100"/>
            <a:ext cx="2660451" cy="236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91728" y="1701800"/>
            <a:ext cx="2660451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5" r="16721"/>
          <a:stretch>
            <a:fillRect/>
          </a:stretch>
        </p:blipFill>
        <p:spPr bwMode="auto">
          <a:xfrm>
            <a:off x="5991821" y="4216400"/>
            <a:ext cx="2745779" cy="2300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r="17845"/>
          <a:stretch>
            <a:fillRect/>
          </a:stretch>
        </p:blipFill>
        <p:spPr bwMode="auto">
          <a:xfrm>
            <a:off x="5991821" y="1612900"/>
            <a:ext cx="2745779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Rectangle 7"/>
          <p:cNvSpPr>
            <a:spLocks noGrp="1" noChangeArrowheads="1"/>
          </p:cNvSpPr>
          <p:nvPr>
            <p:ph type="title"/>
          </p:nvPr>
        </p:nvSpPr>
        <p:spPr>
          <a:xfrm>
            <a:off x="491729" y="321425"/>
            <a:ext cx="7024744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82266" y="3688517"/>
            <a:ext cx="150693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急救箱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85280" y="6069410"/>
            <a:ext cx="66238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水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3375" y="6014952"/>
            <a:ext cx="116522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衣服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21531" y="6069410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交通工具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68704" y="3790117"/>
            <a:ext cx="10789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食物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82641" y="3790117"/>
            <a:ext cx="105925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房</a:t>
            </a:r>
            <a:r>
              <a:rPr lang="zh-TW" altLang="en-US" sz="2400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</p:spTree>
    <p:extLst>
      <p:ext uri="{BB962C8B-B14F-4D97-AF65-F5344CB8AC3E}">
        <p14:creationId xmlns:p14="http://schemas.microsoft.com/office/powerpoint/2010/main" val="33277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11690" y="672064"/>
            <a:ext cx="7024744" cy="1143000"/>
          </a:xfrm>
        </p:spPr>
        <p:txBody>
          <a:bodyPr>
            <a:norm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8000" y="2323652"/>
            <a:ext cx="8242300" cy="350897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PoIn1" charset="0"/>
              </a:rPr>
              <a:t>不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一定須要有的東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，但是你想要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例如：電動玩具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糖果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玩具</a:t>
            </a:r>
            <a:r>
              <a:rPr 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或渡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假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computer/video games, candy, toys, vacations</a:t>
            </a:r>
            <a: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)</a:t>
            </a: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10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175000" y="3945332"/>
            <a:ext cx="2816821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r="17845"/>
          <a:stretch>
            <a:fillRect/>
          </a:stretch>
        </p:blipFill>
        <p:spPr bwMode="auto">
          <a:xfrm>
            <a:off x="3289300" y="1447798"/>
            <a:ext cx="2702521" cy="249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06400" y="3945334"/>
            <a:ext cx="2768600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4" r="8182"/>
          <a:stretch>
            <a:fillRect/>
          </a:stretch>
        </p:blipFill>
        <p:spPr bwMode="auto">
          <a:xfrm>
            <a:off x="449659" y="1612900"/>
            <a:ext cx="2725341" cy="233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9" r="13033"/>
          <a:stretch>
            <a:fillRect/>
          </a:stretch>
        </p:blipFill>
        <p:spPr bwMode="auto">
          <a:xfrm>
            <a:off x="5991821" y="3945333"/>
            <a:ext cx="2664618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91821" y="1497562"/>
            <a:ext cx="2611041" cy="244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7"/>
          <p:cNvSpPr>
            <a:spLocks noGrp="1" noChangeArrowheads="1"/>
          </p:cNvSpPr>
          <p:nvPr>
            <p:ph type="title"/>
          </p:nvPr>
        </p:nvSpPr>
        <p:spPr>
          <a:xfrm>
            <a:off x="406400" y="990600"/>
            <a:ext cx="7024744" cy="5969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21530" y="3511080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高級跑車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912400" y="6057727"/>
            <a:ext cx="1037488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珠寶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8328" y="6057729"/>
            <a:ext cx="155376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音樂會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43000" y="6057727"/>
            <a:ext cx="117871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渡假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95362" y="351108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玩具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68750" y="3511080"/>
            <a:ext cx="112514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34537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09" y="1568487"/>
            <a:ext cx="2611993" cy="247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106" y="3910374"/>
            <a:ext cx="2839641" cy="239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127500"/>
            <a:ext cx="2573893" cy="239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7"/>
          <p:cNvSpPr>
            <a:spLocks noGrp="1" noChangeArrowheads="1"/>
          </p:cNvSpPr>
          <p:nvPr>
            <p:ph type="title"/>
          </p:nvPr>
        </p:nvSpPr>
        <p:spPr>
          <a:xfrm>
            <a:off x="411570" y="214864"/>
            <a:ext cx="7929562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以下哪兩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項是非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必需品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</a:rPr>
              <a:t>?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90541" y="6088388"/>
            <a:ext cx="1527656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手電筒</a:t>
            </a:r>
            <a:r>
              <a:rPr lang="en-US" altLang="ja-JP" sz="2400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716080" y="6212190"/>
            <a:ext cx="112514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籃球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5" y="1357864"/>
            <a:ext cx="2536334" cy="241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75139" y="3910374"/>
            <a:ext cx="1065991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鞋</a:t>
            </a:r>
            <a:r>
              <a:rPr lang="zh-TW" altLang="en-US" sz="2400" b="1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309306" y="3720220"/>
            <a:ext cx="1065991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手錶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142" y="1283046"/>
            <a:ext cx="269160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716080" y="3476122"/>
            <a:ext cx="1514832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急救箱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4" y="4127500"/>
            <a:ext cx="2601119" cy="246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80344" y="5992048"/>
            <a:ext cx="1053167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咖啡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1" name="Oval 9"/>
          <p:cNvSpPr>
            <a:spLocks/>
          </p:cNvSpPr>
          <p:nvPr/>
        </p:nvSpPr>
        <p:spPr bwMode="auto">
          <a:xfrm>
            <a:off x="596900" y="4127500"/>
            <a:ext cx="2474913" cy="239514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" name="Oval 9"/>
          <p:cNvSpPr>
            <a:spLocks/>
          </p:cNvSpPr>
          <p:nvPr/>
        </p:nvSpPr>
        <p:spPr bwMode="auto">
          <a:xfrm>
            <a:off x="5946142" y="4044539"/>
            <a:ext cx="2691606" cy="2167651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4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6" grpId="0"/>
      <p:bldP spid="8" grpId="0"/>
      <p:bldP spid="11" grpId="0"/>
      <p:bldP spid="22" grpId="0"/>
      <p:bldP spid="31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476775" y="964406"/>
            <a:ext cx="8527525" cy="673894"/>
          </a:xfrm>
        </p:spPr>
        <p:txBody>
          <a:bodyPr>
            <a:normAutofit/>
          </a:bodyPr>
          <a:lstStyle/>
          <a:p>
            <a:pPr marL="286856">
              <a:defRPr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必需品與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非必需品的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同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775" y="2513806"/>
            <a:ext cx="823542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PoIn1" charset="0"/>
              </a:rPr>
              <a:t>不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一定須要有的東</a:t>
            </a:r>
            <a:r>
              <a:rPr lang="ja-JP" altLang="en-US" sz="28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，但是你想要的是？</a:t>
            </a:r>
            <a:endParaRPr lang="en-US" altLang="zh-TW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TW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altLang="zh-TW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生活上必須要有的東</a:t>
            </a:r>
            <a:r>
              <a:rPr lang="ja-JP" altLang="en-US" sz="28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的是？</a:t>
            </a:r>
            <a:endParaRPr lang="en-US" altLang="zh-TW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altLang="ja-JP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0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86364"/>
            <a:ext cx="7024744" cy="712236"/>
          </a:xfrm>
        </p:spPr>
        <p:txBody>
          <a:bodyPr>
            <a:normAutofit fontScale="90000"/>
          </a:bodyPr>
          <a:lstStyle/>
          <a:p>
            <a:r>
              <a:rPr lang="ja-JP" altLang="en-US" sz="4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自然資源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dirty="0">
                <a:latin typeface="Helvetica Neue Light" charset="0"/>
                <a:ea typeface="Heiti TC Light" charset="0"/>
                <a:cs typeface="Heiti TC Light" charset="0"/>
              </a:rPr>
              <a:t>Natural Resources</a:t>
            </a:r>
            <a:endParaRPr lang="en-US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3" b="15443"/>
          <a:stretch>
            <a:fillRect/>
          </a:stretch>
        </p:blipFill>
        <p:spPr bwMode="auto">
          <a:xfrm>
            <a:off x="484690" y="1638300"/>
            <a:ext cx="258871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36696" y="3502967"/>
            <a:ext cx="6477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風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" r="8075"/>
          <a:stretch>
            <a:fillRect/>
          </a:stretch>
        </p:blipFill>
        <p:spPr bwMode="auto">
          <a:xfrm>
            <a:off x="3213098" y="1638300"/>
            <a:ext cx="278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6400" y="3502967"/>
            <a:ext cx="11430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動物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6184900" y="1638300"/>
            <a:ext cx="24765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99300" y="3502967"/>
            <a:ext cx="6223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4" r="15826"/>
          <a:stretch>
            <a:fillRect/>
          </a:stretch>
        </p:blipFill>
        <p:spPr bwMode="auto">
          <a:xfrm>
            <a:off x="484690" y="4114800"/>
            <a:ext cx="258871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65250" y="6104235"/>
            <a:ext cx="6731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水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" r="7779"/>
          <a:stretch>
            <a:fillRect/>
          </a:stretch>
        </p:blipFill>
        <p:spPr bwMode="auto">
          <a:xfrm>
            <a:off x="3213098" y="4114800"/>
            <a:ext cx="27813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67100" y="5960069"/>
            <a:ext cx="11811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27698" y="6015335"/>
            <a:ext cx="723902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油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409" y="4114800"/>
            <a:ext cx="2367991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731000" y="6015335"/>
            <a:ext cx="16256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礦物質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997812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522790" y="698052"/>
            <a:ext cx="8379910" cy="1143000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34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生產者</a:t>
            </a:r>
            <a:r>
              <a:rPr lang="zh-TW" altLang="en-US" sz="3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ja-JP" altLang="en-US" sz="34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</a:t>
            </a:r>
            <a:r>
              <a:rPr lang="ja-JP" altLang="en-US" sz="3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物品的人或企業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 </a:t>
            </a:r>
            <a:r>
              <a:rPr lang="en-US" altLang="ja-JP" sz="34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sz="34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r>
              <a:rPr lang="en-US" altLang="ja-JP" sz="27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(</a:t>
            </a:r>
            <a:r>
              <a:rPr lang="en-US" altLang="ja-JP" sz="27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person or company that makes goods</a:t>
            </a:r>
            <a:r>
              <a:rPr lang="en-US" altLang="ja-JP" sz="27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)</a:t>
            </a:r>
            <a:endParaRPr lang="en-US" sz="27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2247452"/>
            <a:ext cx="2540000" cy="40644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00" y="4851848"/>
            <a:ext cx="2654300" cy="14600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500" y="2247452"/>
            <a:ext cx="5156200" cy="2425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00" y="4864100"/>
            <a:ext cx="2311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1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1154664"/>
            <a:ext cx="8216900" cy="1143000"/>
          </a:xfrm>
        </p:spPr>
        <p:txBody>
          <a:bodyPr>
            <a:normAutofit fontScale="90000"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消費者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：購買物品或利用服務的人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/>
            </a:r>
            <a:b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</a:br>
            <a:r>
              <a:rPr lang="en-US" altLang="ja-JP" sz="27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sz="27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person who buys goods or use services</a:t>
            </a:r>
            <a:r>
              <a:rPr lang="en-US" altLang="ja-JP" sz="27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)</a:t>
            </a:r>
            <a:endParaRPr lang="en-US" sz="27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2667000"/>
            <a:ext cx="2654300" cy="3746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3251200"/>
            <a:ext cx="4965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4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286856">
              <a:defRPr/>
            </a:pP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endParaRPr lang="en-US" sz="34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75" y="2035969"/>
            <a:ext cx="7679531" cy="4232672"/>
          </a:xfrm>
        </p:spPr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購買物品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或利用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服務的人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消費者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製造物品的人或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企業</a:t>
            </a:r>
            <a:endParaRPr lang="en-US" altLang="ja-JP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zh-TW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生產者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altLang="ja-JP" dirty="0" smtClean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ja-JP" altLang="en-US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：</a:t>
            </a:r>
            <a:endParaRPr lang="en-US" altLang="ja-JP" dirty="0" smtClean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496491" y="366867"/>
            <a:ext cx="7679531" cy="132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35717" tIns="35717" rIns="35717" bIns="35717" anchor="ctr"/>
          <a:lstStyle>
            <a:lvl1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Light" charset="0"/>
              </a:defRPr>
            </a:lvl1pPr>
            <a:lvl2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2pPr>
            <a:lvl3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3pPr>
            <a:lvl4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4pPr>
            <a:lvl5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5pPr>
            <a:lvl6pPr marL="8143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6pPr>
            <a:lvl7pPr marL="12715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7pPr>
            <a:lvl8pPr marL="17287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8pPr>
            <a:lvl9pPr marL="21859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9pPr>
          </a:lstStyle>
          <a:p>
            <a:pPr marL="286856" indent="0" eaLnBrk="1" hangingPunct="1">
              <a:defRPr/>
            </a:pPr>
            <a:r>
              <a:rPr lang="zh-TW" altLang="en-US" sz="480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回答以下問題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18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2600" y="683728"/>
            <a:ext cx="7846510" cy="712236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下哪兩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項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是自然資源？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482600" y="1612900"/>
            <a:ext cx="24955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1043490" y="3513435"/>
            <a:ext cx="1193799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木材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2978150" y="1612900"/>
            <a:ext cx="3016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159250" y="3390900"/>
            <a:ext cx="136297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340"/>
          <a:stretch>
            <a:fillRect/>
          </a:stretch>
        </p:blipFill>
        <p:spPr bwMode="auto">
          <a:xfrm>
            <a:off x="5994400" y="1587500"/>
            <a:ext cx="26797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6461703" y="3488035"/>
            <a:ext cx="1610265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消防員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482600" y="4102100"/>
            <a:ext cx="24955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916490" y="6066135"/>
            <a:ext cx="163621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挖土機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1234"/>
          <a:stretch>
            <a:fillRect/>
          </a:stretch>
        </p:blipFill>
        <p:spPr bwMode="auto">
          <a:xfrm>
            <a:off x="3124200" y="4102100"/>
            <a:ext cx="25463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853012" y="6057900"/>
            <a:ext cx="115306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湖泊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94400" y="4102099"/>
            <a:ext cx="2603500" cy="241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6597570" y="6057899"/>
            <a:ext cx="1588698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麵包師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Oval 9"/>
          <p:cNvSpPr>
            <a:spLocks/>
          </p:cNvSpPr>
          <p:nvPr/>
        </p:nvSpPr>
        <p:spPr bwMode="auto">
          <a:xfrm>
            <a:off x="469900" y="1587499"/>
            <a:ext cx="2508250" cy="251460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Oval 10"/>
          <p:cNvSpPr>
            <a:spLocks/>
          </p:cNvSpPr>
          <p:nvPr/>
        </p:nvSpPr>
        <p:spPr bwMode="auto">
          <a:xfrm>
            <a:off x="3124200" y="4102098"/>
            <a:ext cx="2654300" cy="2527301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213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790" y="736600"/>
            <a:ext cx="7681410" cy="913364"/>
          </a:xfrm>
        </p:spPr>
        <p:txBody>
          <a:bodyPr>
            <a:normAutofit fontScale="90000"/>
          </a:bodyPr>
          <a:lstStyle/>
          <a:p>
            <a:r>
              <a:rPr lang="ja-JP" altLang="en-US" sz="60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Human Resources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39800" y="2323652"/>
            <a:ext cx="7264400" cy="3508977"/>
          </a:xfrm>
        </p:spPr>
        <p:txBody>
          <a:bodyPr/>
          <a:lstStyle/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不同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工作的人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如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醫生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老師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工程師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農夫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警察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或者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服務員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…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等。</a:t>
            </a:r>
            <a:endParaRPr lang="en-US" altLang="zh-TW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0" y="1993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161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924300"/>
            <a:ext cx="2714228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3" y="3924300"/>
            <a:ext cx="2628901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" r="8740"/>
          <a:stretch>
            <a:fillRect/>
          </a:stretch>
        </p:blipFill>
        <p:spPr bwMode="auto">
          <a:xfrm>
            <a:off x="475854" y="1421365"/>
            <a:ext cx="2649537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56300" y="3924299"/>
            <a:ext cx="274121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5956300" y="1421364"/>
            <a:ext cx="2741216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8961" y="6340078"/>
            <a:ext cx="7625953" cy="714375"/>
          </a:xfrm>
        </p:spPr>
        <p:txBody>
          <a:bodyPr/>
          <a:lstStyle/>
          <a:p>
            <a:pPr marL="0" indent="0">
              <a:defRPr/>
            </a:pPr>
            <a:r>
              <a:rPr lang="en-US" smtClean="0">
                <a:latin typeface="DFPBiaoKaiW5-ZhuIn" charset="0"/>
                <a:cs typeface="DFPBiaoKaiW5-ZhuIn" charset="0"/>
                <a:sym typeface="DFPBiaoKaiW5-ZhuIn" charset="0"/>
              </a:rPr>
              <a:t>human resources</a:t>
            </a:r>
          </a:p>
          <a:p>
            <a:pPr marL="0" indent="0">
              <a:defRPr/>
            </a:pPr>
            <a:endParaRPr lang="en-US" smtClean="0">
              <a:latin typeface="DFPBiaoKaiW5-ZhuIn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61666" y="3336528"/>
            <a:ext cx="10715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警察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1184" y="6064178"/>
            <a:ext cx="149661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發明家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61547" y="6064178"/>
            <a:ext cx="156805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建築師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93508" y="3336528"/>
            <a:ext cx="109140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老師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982266" y="6064178"/>
            <a:ext cx="1232297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農夫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0737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4" y="1421364"/>
            <a:ext cx="2628901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82640" y="342153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木匠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00100" y="278364"/>
            <a:ext cx="7747000" cy="1143000"/>
          </a:xfrm>
        </p:spPr>
        <p:txBody>
          <a:bodyPr>
            <a:normAutofit fontScale="90000"/>
          </a:bodyPr>
          <a:lstStyle/>
          <a:p>
            <a:r>
              <a:rPr lang="ja-JP" altLang="en-US" sz="60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Human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51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23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" y="1860236"/>
            <a:ext cx="2786063" cy="242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10" y="4255900"/>
            <a:ext cx="2718990" cy="224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766" y="1796735"/>
            <a:ext cx="2611833" cy="244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ectangle 7"/>
          <p:cNvSpPr>
            <a:spLocks noGrp="1" noChangeArrowheads="1"/>
          </p:cNvSpPr>
          <p:nvPr>
            <p:ph type="title"/>
          </p:nvPr>
        </p:nvSpPr>
        <p:spPr>
          <a:xfrm>
            <a:off x="469106" y="323535"/>
            <a:ext cx="8001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以上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哪兩項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是人力資源？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29705" name="Oval 9"/>
          <p:cNvSpPr>
            <a:spLocks/>
          </p:cNvSpPr>
          <p:nvPr/>
        </p:nvSpPr>
        <p:spPr bwMode="auto">
          <a:xfrm>
            <a:off x="6125767" y="1796735"/>
            <a:ext cx="2768203" cy="2384679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706" name="Oval 10"/>
          <p:cNvSpPr>
            <a:spLocks/>
          </p:cNvSpPr>
          <p:nvPr/>
        </p:nvSpPr>
        <p:spPr bwMode="auto">
          <a:xfrm>
            <a:off x="6125767" y="4255900"/>
            <a:ext cx="2497534" cy="2180222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2074" y="3766040"/>
            <a:ext cx="127592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algn="ctr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醫生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92947" y="6055448"/>
            <a:ext cx="106599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軍人</a:t>
            </a:r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74378" y="3436469"/>
            <a:ext cx="106599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石油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69" y="4255900"/>
            <a:ext cx="2786063" cy="22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411266" y="6055448"/>
            <a:ext cx="5915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金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299" y="1860236"/>
            <a:ext cx="2913311" cy="232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720306" y="3455029"/>
            <a:ext cx="194253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工具</a:t>
            </a:r>
            <a:r>
              <a:rPr lang="en-US" altLang="ja-JP" sz="2400" b="1" dirty="0">
                <a:latin typeface="DFPBiaoKaiW5-ZhuIn"/>
                <a:ea typeface="DFPBiaoKaiW5-ZhuIn"/>
                <a:cs typeface="DFPBiaoKaiW5-ZhuIn"/>
              </a:rPr>
              <a:t>(Tools)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" y="4244913"/>
            <a:ext cx="2786063" cy="225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95300" y="6147781"/>
            <a:ext cx="26836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algn="ctr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機器（</a:t>
            </a:r>
            <a:r>
              <a:rPr lang="en-US" altLang="ja-JP" sz="2400" b="1" dirty="0">
                <a:latin typeface="DFPBiaoKaiW5-ZhuIn"/>
                <a:ea typeface="DFPBiaoKaiW5-ZhuIn"/>
                <a:cs typeface="DFPBiaoKaiW5-ZhuIn"/>
              </a:rPr>
              <a:t>machine)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774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  <p:bldP spid="29706" grpId="0" animBg="1"/>
      <p:bldP spid="3" grpId="0" animBg="1"/>
      <p:bldP spid="5" grpId="0" animBg="1"/>
      <p:bldP spid="7" grpId="0" animBg="1"/>
      <p:bldP spid="9" grpId="0" animBg="1"/>
      <p:bldP spid="11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732234" y="625872"/>
            <a:ext cx="7024744" cy="936228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51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人力資源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Human Resources</a:t>
            </a:r>
            <a:endParaRPr lang="en-US" sz="3400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2234" y="1946672"/>
            <a:ext cx="7920633" cy="4530328"/>
          </a:xfrm>
        </p:spPr>
        <p:txBody>
          <a:bodyPr>
            <a:noAutofit/>
          </a:bodyPr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製造商品：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928654" lvl="2"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建房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子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製造汽車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製造電腦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農夫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種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拿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去市場賣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提供服務：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928654" lvl="2"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老師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教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書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餐廳的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服務員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公車司機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48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924300"/>
            <a:ext cx="2714228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3" y="3924300"/>
            <a:ext cx="2628901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" r="8740"/>
          <a:stretch>
            <a:fillRect/>
          </a:stretch>
        </p:blipFill>
        <p:spPr bwMode="auto">
          <a:xfrm>
            <a:off x="475854" y="1421365"/>
            <a:ext cx="2649537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56300" y="3924299"/>
            <a:ext cx="274121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5956300" y="1421364"/>
            <a:ext cx="2741216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8961" y="6340078"/>
            <a:ext cx="7625953" cy="714375"/>
          </a:xfrm>
        </p:spPr>
        <p:txBody>
          <a:bodyPr/>
          <a:lstStyle/>
          <a:p>
            <a:pPr marL="0" indent="0">
              <a:defRPr/>
            </a:pPr>
            <a:r>
              <a:rPr lang="en-US" smtClean="0">
                <a:latin typeface="DFPBiaoKaiW5-ZhuIn" charset="0"/>
                <a:cs typeface="DFPBiaoKaiW5-ZhuIn" charset="0"/>
                <a:sym typeface="DFPBiaoKaiW5-ZhuIn" charset="0"/>
              </a:rPr>
              <a:t>human resources</a:t>
            </a:r>
          </a:p>
          <a:p>
            <a:pPr marL="0" indent="0">
              <a:defRPr/>
            </a:pPr>
            <a:endParaRPr lang="en-US" smtClean="0">
              <a:latin typeface="DFPBiaoKaiW5-ZhuIn" charset="0"/>
              <a:cs typeface="DFPBiaoKaiW5-ZhuIn" charset="0"/>
              <a:sym typeface="DFPBiaoKaiW5-ZhuIn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61666" y="3421530"/>
            <a:ext cx="10715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警察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1184" y="6064178"/>
            <a:ext cx="149661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發明家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61547" y="6064178"/>
            <a:ext cx="156805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建築師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93508" y="3421530"/>
            <a:ext cx="109140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老師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237059" y="6064178"/>
            <a:ext cx="10961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農夫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0737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4" y="1421364"/>
            <a:ext cx="2628901" cy="244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82640" y="342153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木匠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75854" y="278364"/>
            <a:ext cx="8415337" cy="839236"/>
          </a:xfrm>
        </p:spPr>
        <p:txBody>
          <a:bodyPr>
            <a:normAutofit/>
          </a:bodyPr>
          <a:lstStyle/>
          <a:p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以下的工作是製造商品還</a:t>
            </a:r>
            <a:r>
              <a:rPr lang="zh-TW" altLang="en-US" sz="2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是提供服務？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00100" y="2987278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13500" y="5609756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8797" y="2989950"/>
            <a:ext cx="200620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提供服務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7219" y="5629926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88519" y="2989950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88519" y="5629926"/>
            <a:ext cx="219908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製造商品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96962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23" grpId="0" animBg="1"/>
      <p:bldP spid="2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8787</TotalTime>
  <Words>712</Words>
  <Application>Microsoft Macintosh PowerPoint</Application>
  <PresentationFormat>On-screen Show (4:3)</PresentationFormat>
  <Paragraphs>189</Paragraphs>
  <Slides>32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Austin</vt:lpstr>
      <vt:lpstr>資源有哪幾種？</vt:lpstr>
      <vt:lpstr>自然資源 Natural Resources</vt:lpstr>
      <vt:lpstr>自然資源 Natural Resources</vt:lpstr>
      <vt:lpstr>以下哪兩項是自然資源？</vt:lpstr>
      <vt:lpstr>人力資源Human Resources</vt:lpstr>
      <vt:lpstr>人力資源Human Resources</vt:lpstr>
      <vt:lpstr>以上哪兩項是人力資源？</vt:lpstr>
      <vt:lpstr>人力資源Human Resources</vt:lpstr>
      <vt:lpstr>以下的工作是製造商品還是提供服務？</vt:lpstr>
      <vt:lpstr>資本資源Capital Resources</vt:lpstr>
      <vt:lpstr>資本資源 capital resource</vt:lpstr>
      <vt:lpstr>以下哪兩項是資本資源？</vt:lpstr>
      <vt:lpstr>愛護我們的資源 Care for Our Resources</vt:lpstr>
      <vt:lpstr>如何保護我們的環境</vt:lpstr>
      <vt:lpstr>Cesar Chavez</vt:lpstr>
      <vt:lpstr>Cesar Chavez  (teacher’s note)</vt:lpstr>
      <vt:lpstr>Dolores Huerta teacher’s note</vt:lpstr>
      <vt:lpstr>儲蓄，賺錢，預算</vt:lpstr>
      <vt:lpstr>儲蓄／存錢</vt:lpstr>
      <vt:lpstr>賺錢 </vt:lpstr>
      <vt:lpstr>預算</vt:lpstr>
      <vt:lpstr>PowerPoint Presentation</vt:lpstr>
      <vt:lpstr>選擇 與 預測</vt:lpstr>
      <vt:lpstr>必需品</vt:lpstr>
      <vt:lpstr>必需品</vt:lpstr>
      <vt:lpstr>非必需品</vt:lpstr>
      <vt:lpstr>非必需品</vt:lpstr>
      <vt:lpstr>以下哪兩項是非必需品?</vt:lpstr>
      <vt:lpstr>必需品與非必需品的不同</vt:lpstr>
      <vt:lpstr>生產者：製造物品的人或企業  (person or company that makes goods)</vt:lpstr>
      <vt:lpstr>消費者：購買物品或利用服務的人  (person who buys goods or use services)</vt:lpstr>
      <vt:lpstr> </vt:lpstr>
    </vt:vector>
  </TitlesOfParts>
  <Company>CUSD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如何制定一個法律</dc:title>
  <dc:creator>Meyerholz</dc:creator>
  <cp:lastModifiedBy>Meyerholz</cp:lastModifiedBy>
  <cp:revision>122</cp:revision>
  <dcterms:created xsi:type="dcterms:W3CDTF">2013-08-21T05:02:32Z</dcterms:created>
  <dcterms:modified xsi:type="dcterms:W3CDTF">2014-12-03T00:49:06Z</dcterms:modified>
</cp:coreProperties>
</file>